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240" y="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2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54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6510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54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172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450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375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49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55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7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4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18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9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8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6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40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55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047741"/>
            <a:ext cx="7766936" cy="1429555"/>
          </a:xfrm>
        </p:spPr>
        <p:txBody>
          <a:bodyPr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مقدمه ای بر سیستم های اجنماعی پیچیده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 smtClean="0">
                <a:cs typeface="2  Titr" panose="00000700000000000000" pitchFamily="2" charset="-78"/>
              </a:rPr>
              <a:t>امید میربهاء</a:t>
            </a:r>
            <a:endParaRPr lang="en-US" sz="2800" dirty="0"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6394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2  Titr" panose="00000700000000000000" pitchFamily="2" charset="-78"/>
              </a:rPr>
              <a:t>بخش دوم : جامعه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9251" y="2160589"/>
            <a:ext cx="8409903" cy="3880773"/>
          </a:xfrm>
        </p:spPr>
        <p:txBody>
          <a:bodyPr>
            <a:normAutofit/>
          </a:bodyPr>
          <a:lstStyle/>
          <a:p>
            <a:pPr lvl="3" algn="just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>
                <a:cs typeface="2  Nazanin" panose="00000400000000000000" pitchFamily="2" charset="-78"/>
              </a:rPr>
              <a:t>سیستم های اصلی </a:t>
            </a:r>
            <a:r>
              <a:rPr lang="fa-IR" sz="2800" dirty="0" smtClean="0">
                <a:cs typeface="2  Nazanin" panose="00000400000000000000" pitchFamily="2" charset="-78"/>
              </a:rPr>
              <a:t>اجرایی</a:t>
            </a:r>
          </a:p>
          <a:p>
            <a:pPr lvl="3" algn="just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2  Nazanin" panose="00000400000000000000" pitchFamily="2" charset="-78"/>
              </a:rPr>
              <a:t>کیفیت نسبی</a:t>
            </a:r>
          </a:p>
          <a:p>
            <a:pPr lvl="3" algn="just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2  Nazanin" panose="00000400000000000000" pitchFamily="2" charset="-78"/>
              </a:rPr>
              <a:t>شعور جمعی : از سیستم کاری را بخواهیم که میتواند و میخواهد انجام دهد .</a:t>
            </a:r>
            <a:endParaRPr lang="fa-IR" sz="2800" dirty="0">
              <a:cs typeface="2  Nazanin" panose="00000400000000000000" pitchFamily="2" charset="-78"/>
            </a:endParaRP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400" dirty="0">
              <a:cs typeface="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362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74501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2  Titr" panose="00000700000000000000" pitchFamily="2" charset="-78"/>
              </a:rPr>
              <a:t>بخش سوم :</a:t>
            </a:r>
            <a:r>
              <a:rPr lang="fa-IR" dirty="0">
                <a:cs typeface="2  Titr" panose="00000700000000000000" pitchFamily="2" charset="-78"/>
              </a:rPr>
              <a:t>( انسان )</a:t>
            </a:r>
            <a:r>
              <a:rPr lang="fa-IR" dirty="0" smtClean="0">
                <a:cs typeface="2  Titr" panose="00000700000000000000" pitchFamily="2" charset="-78"/>
              </a:rPr>
              <a:t/>
            </a:r>
            <a:br>
              <a:rPr lang="fa-IR" dirty="0" smtClean="0">
                <a:cs typeface="2  Titr" panose="00000700000000000000" pitchFamily="2" charset="-78"/>
              </a:rPr>
            </a:b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330" y="2134831"/>
            <a:ext cx="8994700" cy="3880773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 smtClean="0">
                <a:cs typeface="2  Nazanin" panose="00000400000000000000" pitchFamily="2" charset="-78"/>
              </a:rPr>
              <a:t>سبک های تصمیم گیری : اقتدارگرایانه ، اجماع گرایانه ، اکثریت گرا ، 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800" dirty="0" smtClean="0">
                <a:cs typeface="2  Nazanin" panose="00000400000000000000" pitchFamily="2" charset="-78"/>
              </a:rPr>
              <a:t>اجماع گرایانه ، اقلیت گرا ، معامله جویانه ، تساهل گرایانه ، فرا پاره عقلانیت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 smtClean="0">
                <a:cs typeface="2  Nazanin" panose="00000400000000000000" pitchFamily="2" charset="-78"/>
              </a:rPr>
              <a:t>مروری بر قوانین بازی استراتژیک 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 smtClean="0">
                <a:cs typeface="2  Nazanin" panose="00000400000000000000" pitchFamily="2" charset="-78"/>
              </a:rPr>
              <a:t>مزیت مدیریت موثر : کسی نخواهد برنده شود . </a:t>
            </a:r>
            <a:endParaRPr lang="en-US" sz="28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616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940" y="403538"/>
            <a:ext cx="8596668" cy="1320800"/>
          </a:xfrm>
        </p:spPr>
        <p:txBody>
          <a:bodyPr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یافته های پارادایم نوین 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45" y="1828801"/>
            <a:ext cx="8963696" cy="4173926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400" dirty="0" smtClean="0">
                <a:cs typeface="2  Nazanin" panose="00000400000000000000" pitchFamily="2" charset="-78"/>
              </a:rPr>
              <a:t>آیا پیوستگی پنهانی مابین سه حوزه وجود دارد ؟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400" dirty="0" smtClean="0">
                <a:cs typeface="2  Nazanin" panose="00000400000000000000" pitchFamily="2" charset="-78"/>
              </a:rPr>
              <a:t>مطالعات بیشتر و عمیق تری لازم است تا پرده از این سوال مهم بردارد 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400" dirty="0" smtClean="0">
                <a:cs typeface="2  Nazanin" panose="00000400000000000000" pitchFamily="2" charset="-78"/>
              </a:rPr>
              <a:t>نقش فناوری های پیشرفته اطلاعات و ارتباطات در بروز و ظهور مدیران قابل و حاکمیت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>
                <a:cs typeface="2  Nazanin" panose="00000400000000000000" pitchFamily="2" charset="-78"/>
              </a:rPr>
              <a:t> </a:t>
            </a:r>
            <a:r>
              <a:rPr lang="fa-IR" sz="2400" dirty="0" smtClean="0">
                <a:cs typeface="2  Nazanin" panose="00000400000000000000" pitchFamily="2" charset="-78"/>
              </a:rPr>
              <a:t>    حساب شده چیست ؟</a:t>
            </a:r>
          </a:p>
          <a:p>
            <a:pPr algn="just" rtl="1">
              <a:lnSpc>
                <a:spcPct val="150000"/>
              </a:lnSpc>
            </a:pPr>
            <a:endParaRPr lang="en-US" sz="24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299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03290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cs typeface="2  Titr" panose="00000700000000000000" pitchFamily="2" charset="-78"/>
              </a:rPr>
              <a:t>مقدمه</a:t>
            </a:r>
            <a:br>
              <a:rPr lang="fa-IR" b="1" dirty="0" smtClean="0">
                <a:cs typeface="2  Titr" panose="00000700000000000000" pitchFamily="2" charset="-78"/>
              </a:rPr>
            </a:br>
            <a:r>
              <a:rPr lang="fa-IR" dirty="0" smtClean="0">
                <a:cs typeface="Yagut" panose="00000400000000000000" pitchFamily="2" charset="-78"/>
              </a:rPr>
              <a:t> </a:t>
            </a:r>
            <a:endParaRPr lang="en-US" dirty="0">
              <a:cs typeface="Yagu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24" y="1326524"/>
            <a:ext cx="8712578" cy="4611807"/>
          </a:xfrm>
        </p:spPr>
        <p:txBody>
          <a:bodyPr/>
          <a:lstStyle/>
          <a:p>
            <a:pPr marL="0" indent="0" algn="ctr">
              <a:buNone/>
            </a:pPr>
            <a:r>
              <a:rPr lang="fa-IR" sz="2400" b="1" dirty="0" smtClean="0">
                <a:solidFill>
                  <a:schemeClr val="accent2">
                    <a:lumMod val="75000"/>
                  </a:schemeClr>
                </a:solidFill>
                <a:cs typeface="2  Nazanin" panose="00000400000000000000" pitchFamily="2" charset="-78"/>
              </a:rPr>
              <a:t>لزوم آموزه شناسی بحران جهانی کرونا برای تامین بقای ملت ها و دولت ها</a:t>
            </a:r>
          </a:p>
          <a:p>
            <a:pPr marL="0" indent="0" algn="ctr">
              <a:buNone/>
            </a:pPr>
            <a:endParaRPr lang="fa-IR" dirty="0">
              <a:cs typeface="Yagut" panose="00000400000000000000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 smtClean="0">
                <a:cs typeface="Yagut" panose="00000400000000000000" pitchFamily="2" charset="-78"/>
              </a:rPr>
              <a:t>-    </a:t>
            </a:r>
            <a:r>
              <a:rPr lang="fa-IR" sz="2400" dirty="0" smtClean="0">
                <a:cs typeface="2  Nazanin" panose="00000400000000000000" pitchFamily="2" charset="-78"/>
              </a:rPr>
              <a:t>نافرمانی های اجتماعی در غرب به ویژه در ایالت متحده امریکا  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fa-IR" sz="2400" dirty="0" smtClean="0">
                <a:cs typeface="2  Nazanin" panose="00000400000000000000" pitchFamily="2" charset="-78"/>
              </a:rPr>
              <a:t>فرمان برداری آسیایی به ویژه در چین 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fa-IR" sz="2400" dirty="0" smtClean="0">
                <a:cs typeface="2  Nazanin" panose="00000400000000000000" pitchFamily="2" charset="-78"/>
              </a:rPr>
              <a:t>کشتار 4 میلیون گاو وحشی در دانمارک مظهر حفاطت از محیط ریست 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fa-IR" sz="2400" dirty="0" smtClean="0">
                <a:cs typeface="2  Nazanin" panose="00000400000000000000" pitchFamily="2" charset="-78"/>
              </a:rPr>
              <a:t>مطالعات تطبیقی این پدیده نشانگر وجود نوعی سیستم اجتماعی پیچیده است 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endParaRPr lang="fa-IR" sz="2400" dirty="0" smtClean="0">
              <a:cs typeface="2  Nazanin" panose="00000400000000000000" pitchFamily="2" charset="-78"/>
            </a:endParaRPr>
          </a:p>
          <a:p>
            <a:pPr algn="ctr">
              <a:lnSpc>
                <a:spcPct val="150000"/>
              </a:lnSpc>
              <a:buFont typeface="+mj-lt"/>
              <a:buAutoNum type="arabicPeriod"/>
            </a:pPr>
            <a:endParaRPr lang="fa-IR" dirty="0">
              <a:cs typeface="2  Nazanin" panose="00000400000000000000" pitchFamily="2" charset="-78"/>
            </a:endParaRPr>
          </a:p>
          <a:p>
            <a:pPr marL="0" indent="0" algn="ctr">
              <a:buNone/>
            </a:pPr>
            <a:endParaRPr lang="en-US" dirty="0">
              <a:cs typeface="Yagu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545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06568"/>
            <a:ext cx="8596668" cy="1360867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cs typeface="2  Titr" panose="00000700000000000000" pitchFamily="2" charset="-78"/>
              </a:rPr>
              <a:t>بیان مسأله</a:t>
            </a:r>
            <a:br>
              <a:rPr lang="fa-IR" b="1" dirty="0" smtClean="0">
                <a:cs typeface="2  Titr" panose="00000700000000000000" pitchFamily="2" charset="-78"/>
              </a:rPr>
            </a:br>
            <a:r>
              <a:rPr lang="fa-IR" b="1" dirty="0" smtClean="0">
                <a:cs typeface="2  Titr" panose="00000700000000000000" pitchFamily="2" charset="-78"/>
              </a:rPr>
              <a:t/>
            </a:r>
            <a:br>
              <a:rPr lang="fa-IR" b="1" dirty="0" smtClean="0">
                <a:cs typeface="2  Titr" panose="00000700000000000000" pitchFamily="2" charset="-78"/>
              </a:rPr>
            </a:br>
            <a:r>
              <a:rPr lang="fa-IR" sz="2200" dirty="0" smtClean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نا توانی پارادایم های معمول علوم انسانی و اجتماعی در تحلیل جامع این پدیده </a:t>
            </a:r>
            <a:endParaRPr lang="en-US" sz="2200" dirty="0">
              <a:solidFill>
                <a:schemeClr val="accent2">
                  <a:lumMod val="75000"/>
                </a:schemeClr>
              </a:solidFill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639" y="2343955"/>
            <a:ext cx="8672728" cy="363301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2  Nazanin" panose="00000400000000000000" pitchFamily="2" charset="-78"/>
              </a:rPr>
              <a:t>حسب مکان و زمان نوعی پیوستگی قابل ملاحظه بین رفتارهای حکومتی ، سیستمی و عمومی دیده میشود 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2  Nazanin" panose="00000400000000000000" pitchFamily="2" charset="-78"/>
              </a:rPr>
              <a:t>در برخی دیگر عدم پیوستگی فاحشی ما بین این سه حلقه موجود است 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2  Nazanin" panose="00000400000000000000" pitchFamily="2" charset="-78"/>
              </a:rPr>
              <a:t>از رفتار فرایندی سیستمی تا آشوب کامل ، طیف قابل توجهی در کنش های این پدیده رویت میگرددو لذا نیاز به پارادایم های جدیدی داریم .</a:t>
            </a:r>
          </a:p>
          <a:p>
            <a:pPr marL="0" indent="0" algn="just" rtl="1">
              <a:lnSpc>
                <a:spcPct val="150000"/>
              </a:lnSpc>
              <a:buNone/>
            </a:pPr>
            <a:endParaRPr lang="fa-IR" sz="2400" dirty="0" smtClean="0">
              <a:cs typeface="2  Nazanin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endParaRPr lang="fa-IR" sz="2000" dirty="0" smtClean="0">
              <a:cs typeface="2  Yagut" panose="00000400000000000000" pitchFamily="2" charset="-78"/>
            </a:endParaRPr>
          </a:p>
          <a:p>
            <a:pPr algn="r">
              <a:lnSpc>
                <a:spcPct val="150000"/>
              </a:lnSpc>
              <a:buFontTx/>
              <a:buChar char="-"/>
            </a:pPr>
            <a:endParaRPr lang="en-US" sz="2000" dirty="0">
              <a:cs typeface="2  Yagu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603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0107"/>
          </a:xfrm>
        </p:spPr>
        <p:txBody>
          <a:bodyPr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ویژگیهای پارادایم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18951"/>
            <a:ext cx="8596668" cy="4122411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 smtClean="0">
                <a:cs typeface="2  Nazanin" panose="00000400000000000000" pitchFamily="2" charset="-78"/>
              </a:rPr>
              <a:t>پارادایمی که توان تحلیل جامع رفتارهای انسانی- سیستم – جامعه را دارا باشد .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 smtClean="0">
                <a:cs typeface="2  Nazanin" panose="00000400000000000000" pitchFamily="2" charset="-78"/>
              </a:rPr>
              <a:t>چنین پارادایمی در تقاطع رفتارهای انسان و جامعه یا مردم شناسی و نظریه های سیستم و اطلاعات یا انفورماتیک ممکن است .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 smtClean="0">
                <a:cs typeface="2  Nazanin" panose="00000400000000000000" pitchFamily="2" charset="-78"/>
              </a:rPr>
              <a:t>این پارادایم میان رشته ای، زمانی هویت می یابد که مبنای هستی شناسی و معرفت شناسی مشخص داشته باشد .</a:t>
            </a:r>
          </a:p>
          <a:p>
            <a:pPr algn="just" rtl="1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fa-IR" sz="2400" dirty="0" smtClean="0">
              <a:cs typeface="2  Nazanin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q"/>
            </a:pPr>
            <a:endParaRPr lang="fa-IR" sz="2400" dirty="0">
              <a:cs typeface="2  Nazanin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q"/>
            </a:pPr>
            <a:endParaRPr lang="fa-IR" sz="2400" dirty="0" smtClean="0">
              <a:cs typeface="2 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q"/>
            </a:pPr>
            <a:endParaRPr lang="en-US" sz="20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60608"/>
            <a:ext cx="8596668" cy="1506829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2  Titr" panose="00000700000000000000" pitchFamily="2" charset="-78"/>
              </a:rPr>
              <a:t>هستی شناختی پارادایم نوین</a:t>
            </a:r>
            <a:br>
              <a:rPr lang="fa-IR" dirty="0" smtClean="0">
                <a:cs typeface="2  Titr" panose="00000700000000000000" pitchFamily="2" charset="-78"/>
              </a:rPr>
            </a:br>
            <a:r>
              <a:rPr lang="fa-IR" dirty="0" smtClean="0">
                <a:cs typeface="2  Titr" panose="00000700000000000000" pitchFamily="2" charset="-78"/>
              </a:rPr>
              <a:t/>
            </a:r>
            <a:br>
              <a:rPr lang="fa-IR" dirty="0" smtClean="0">
                <a:cs typeface="2  Titr" panose="00000700000000000000" pitchFamily="2" charset="-78"/>
              </a:rPr>
            </a:b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2  Nazanin" panose="00000400000000000000" pitchFamily="2" charset="-78"/>
              </a:rPr>
              <a:t>هستی شناسی (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2  Nazanin" panose="00000400000000000000" pitchFamily="2" charset="-78"/>
              </a:rPr>
              <a:t>ontology</a:t>
            </a: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2  Nazanin" panose="00000400000000000000" pitchFamily="2" charset="-78"/>
              </a:rPr>
              <a:t> ) در انفورماتیک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  <a:cs typeface="2 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400" dirty="0" smtClean="0">
                <a:cs typeface="2  Nazanin" panose="00000400000000000000" pitchFamily="2" charset="-78"/>
              </a:rPr>
              <a:t>تعاریف  کلاسیک هستی شناسی 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en-US" sz="2400" dirty="0">
                <a:cs typeface="2  Nazanin" panose="00000400000000000000" pitchFamily="2" charset="-78"/>
              </a:rPr>
              <a:t>The nature </a:t>
            </a:r>
            <a:r>
              <a:rPr lang="en-US" sz="2400" dirty="0" smtClean="0">
                <a:cs typeface="2  Nazanin" panose="00000400000000000000" pitchFamily="2" charset="-78"/>
              </a:rPr>
              <a:t>of reality</a:t>
            </a:r>
            <a:r>
              <a:rPr lang="fa-IR" sz="2400" dirty="0" smtClean="0">
                <a:cs typeface="2  Nazanin" panose="00000400000000000000" pitchFamily="2" charset="-78"/>
              </a:rPr>
              <a:t>( طبیعت واقعیت )</a:t>
            </a:r>
            <a:endParaRPr lang="fa-IR" sz="2400" dirty="0">
              <a:cs typeface="2  Nazanin" panose="00000400000000000000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 smtClean="0">
                <a:cs typeface="2  Nazanin" panose="00000400000000000000" pitchFamily="2" charset="-78"/>
              </a:rPr>
              <a:t>بخشی از فلسفه که پیرامون وجود تحقیق میکند .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400" dirty="0" smtClean="0">
                <a:cs typeface="2  Nazanin" panose="00000400000000000000" pitchFamily="2" charset="-78"/>
              </a:rPr>
              <a:t>در علم انفورماتیک یا پردازش داده ها 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 smtClean="0">
                <a:cs typeface="2  Nazanin" panose="00000400000000000000" pitchFamily="2" charset="-78"/>
              </a:rPr>
              <a:t>در اینجا هستی شناسی </a:t>
            </a:r>
            <a:r>
              <a:rPr lang="fa-IR" sz="2000" dirty="0" smtClean="0">
                <a:cs typeface="2  Nazanin" panose="00000400000000000000" pitchFamily="2" charset="-78"/>
              </a:rPr>
              <a:t>( </a:t>
            </a:r>
            <a:r>
              <a:rPr lang="en-US" sz="2400" dirty="0" smtClean="0">
                <a:cs typeface="2  Nazanin" panose="00000400000000000000" pitchFamily="2" charset="-78"/>
              </a:rPr>
              <a:t>ontology</a:t>
            </a:r>
            <a:r>
              <a:rPr lang="fa-IR" sz="2400" dirty="0" smtClean="0">
                <a:cs typeface="2  Nazanin" panose="00000400000000000000" pitchFamily="2" charset="-78"/>
              </a:rPr>
              <a:t>) به معنی تشریح جامع و ساختارمند پدیده</a:t>
            </a:r>
          </a:p>
        </p:txBody>
      </p:sp>
    </p:spTree>
    <p:extLst>
      <p:ext uri="{BB962C8B-B14F-4D97-AF65-F5344CB8AC3E}">
        <p14:creationId xmlns:p14="http://schemas.microsoft.com/office/powerpoint/2010/main" val="16888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60609"/>
            <a:ext cx="8596668" cy="14553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a-IR" dirty="0" smtClean="0">
                <a:cs typeface="2  Titr" panose="00000700000000000000" pitchFamily="2" charset="-78"/>
              </a:rPr>
              <a:t>معرفت شناختی پارادایم نوین</a:t>
            </a:r>
            <a:br>
              <a:rPr lang="fa-IR" dirty="0" smtClean="0">
                <a:cs typeface="2  Titr" panose="00000700000000000000" pitchFamily="2" charset="-78"/>
              </a:rPr>
            </a:br>
            <a:r>
              <a:rPr lang="fa-IR" sz="2700" dirty="0" smtClean="0">
                <a:solidFill>
                  <a:schemeClr val="accent2">
                    <a:lumMod val="60000"/>
                    <a:lumOff val="40000"/>
                  </a:schemeClr>
                </a:solidFill>
                <a:cs typeface="2  Titr" panose="00000700000000000000" pitchFamily="2" charset="-78"/>
              </a:rPr>
              <a:t>پدیده شناسی در جهان دیجیتال </a:t>
            </a:r>
            <a:r>
              <a:rPr lang="fa-IR" dirty="0" smtClean="0">
                <a:cs typeface="2  Titr" panose="00000700000000000000" pitchFamily="2" charset="-78"/>
              </a:rPr>
              <a:t/>
            </a:r>
            <a:br>
              <a:rPr lang="fa-IR" dirty="0" smtClean="0">
                <a:cs typeface="2  Titr" panose="00000700000000000000" pitchFamily="2" charset="-78"/>
              </a:rPr>
            </a:br>
            <a:r>
              <a:rPr lang="fa-IR" dirty="0" smtClean="0">
                <a:cs typeface="2  Titr" panose="00000700000000000000" pitchFamily="2" charset="-78"/>
              </a:rPr>
              <a:t/>
            </a:r>
            <a:br>
              <a:rPr lang="fa-IR" dirty="0" smtClean="0">
                <a:cs typeface="2  Titr" panose="00000700000000000000" pitchFamily="2" charset="-78"/>
              </a:rPr>
            </a:b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05318"/>
            <a:ext cx="8596668" cy="3736044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2  Nazanin" panose="00000400000000000000" pitchFamily="2" charset="-78"/>
              </a:rPr>
              <a:t>تعریف کلاسیک پدیده شناسی( </a:t>
            </a:r>
            <a:r>
              <a:rPr lang="en-US" sz="2400" dirty="0" smtClean="0">
                <a:cs typeface="2  Nazanin" panose="00000400000000000000" pitchFamily="2" charset="-78"/>
              </a:rPr>
              <a:t>phenomenology</a:t>
            </a:r>
            <a:r>
              <a:rPr lang="fa-IR" sz="2400" dirty="0" smtClean="0">
                <a:cs typeface="2  Nazanin" panose="00000400000000000000" pitchFamily="2" charset="-78"/>
              </a:rPr>
              <a:t> </a:t>
            </a:r>
            <a:r>
              <a:rPr lang="fa-IR" sz="2800" dirty="0" smtClean="0">
                <a:cs typeface="2  Nazanin" panose="00000400000000000000" pitchFamily="2" charset="-78"/>
              </a:rPr>
              <a:t>)به عنوان مبنای فلسفی معرفت و علوم</a:t>
            </a:r>
            <a:r>
              <a:rPr lang="fa-IR" sz="2800" dirty="0">
                <a:cs typeface="2  Nazanin" panose="00000400000000000000" pitchFamily="2" charset="-78"/>
              </a:rPr>
              <a:t> </a:t>
            </a:r>
            <a:r>
              <a:rPr lang="fa-IR" sz="2800" dirty="0" smtClean="0">
                <a:cs typeface="2  Nazanin" panose="00000400000000000000" pitchFamily="2" charset="-78"/>
              </a:rPr>
              <a:t>، خودآگاه </a:t>
            </a:r>
            <a:r>
              <a:rPr lang="fa-IR" sz="2800" dirty="0">
                <a:cs typeface="2  Nazanin" panose="00000400000000000000" pitchFamily="2" charset="-78"/>
              </a:rPr>
              <a:t>را هدفمند و محقق می </a:t>
            </a:r>
            <a:r>
              <a:rPr lang="fa-IR" sz="2800" dirty="0" smtClean="0">
                <a:cs typeface="2  Nazanin" panose="00000400000000000000" pitchFamily="2" charset="-78"/>
              </a:rPr>
              <a:t>شناسد.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2  Nazanin" panose="00000400000000000000" pitchFamily="2" charset="-78"/>
              </a:rPr>
              <a:t>در انفورماتیک و جهان دیجیتال ، پدیده شناسی به معنای ظهور خود آگاهی است که تا نیل به مدل نمایش پدیده، دست از کاوش برنمیدارد .</a:t>
            </a:r>
            <a:endParaRPr lang="en-US" sz="28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268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74749"/>
            <a:ext cx="8596668" cy="974502"/>
          </a:xfrm>
        </p:spPr>
        <p:txBody>
          <a:bodyPr/>
          <a:lstStyle/>
          <a:p>
            <a:pPr algn="ctr" rtl="1"/>
            <a:r>
              <a:rPr lang="fa-IR" dirty="0" smtClean="0">
                <a:cs typeface="2  Titr" panose="00000700000000000000" pitchFamily="2" charset="-78"/>
              </a:rPr>
              <a:t>نظریه ها و روش شناختی پارادایم نوین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493949"/>
            <a:ext cx="8848999" cy="475230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fa-IR" sz="2800" dirty="0">
                <a:cs typeface="2  Nazanin" panose="00000400000000000000" pitchFamily="2" charset="-78"/>
              </a:rPr>
              <a:t>در این پارادایم میتوان و میبایست از کلیه مفاهیم ، یافته ها و ابزارهای مطالعاتی :</a:t>
            </a:r>
          </a:p>
          <a:p>
            <a:pPr algn="just" rtl="1">
              <a:buFont typeface="Courier New" panose="02070309020205020404" pitchFamily="49" charset="0"/>
              <a:buChar char="o"/>
            </a:pPr>
            <a:r>
              <a:rPr lang="fa-IR" sz="2800" dirty="0">
                <a:cs typeface="2  Nazanin" panose="00000400000000000000" pitchFamily="2" charset="-78"/>
              </a:rPr>
              <a:t> </a:t>
            </a:r>
            <a:r>
              <a:rPr lang="fa-IR" sz="2800" dirty="0" smtClean="0">
                <a:cs typeface="2  Nazanin" panose="00000400000000000000" pitchFamily="2" charset="-78"/>
              </a:rPr>
              <a:t>نظریه های سیستم ،اطلاعات و آشوب</a:t>
            </a:r>
          </a:p>
          <a:p>
            <a:pPr algn="just" rtl="1">
              <a:buFont typeface="Courier New" panose="02070309020205020404" pitchFamily="49" charset="0"/>
              <a:buChar char="o"/>
            </a:pPr>
            <a:r>
              <a:rPr lang="fa-IR" sz="2800" dirty="0" smtClean="0">
                <a:cs typeface="2  Nazanin" panose="00000400000000000000" pitchFamily="2" charset="-78"/>
              </a:rPr>
              <a:t>علوم داده و مهندسی اجتماعی</a:t>
            </a:r>
          </a:p>
          <a:p>
            <a:pPr algn="just" rtl="1">
              <a:buFont typeface="Courier New" panose="02070309020205020404" pitchFamily="49" charset="0"/>
              <a:buChar char="o"/>
            </a:pPr>
            <a:r>
              <a:rPr lang="fa-IR" sz="2800" dirty="0" smtClean="0">
                <a:cs typeface="2  Nazanin" panose="00000400000000000000" pitchFamily="2" charset="-78"/>
              </a:rPr>
              <a:t>علوم شناختی و عصب شناسی  زیستی(</a:t>
            </a:r>
            <a:r>
              <a:rPr lang="en-US" sz="2800" dirty="0" smtClean="0">
                <a:cs typeface="2  Nazanin" panose="00000400000000000000" pitchFamily="2" charset="-78"/>
              </a:rPr>
              <a:t>Neuroscience</a:t>
            </a:r>
            <a:r>
              <a:rPr lang="en-US" sz="2800" dirty="0">
                <a:cs typeface="2  Nazanin" panose="00000400000000000000" pitchFamily="2" charset="-78"/>
              </a:rPr>
              <a:t>s</a:t>
            </a:r>
            <a:r>
              <a:rPr lang="fa-IR" sz="2800" dirty="0" smtClean="0">
                <a:cs typeface="2  Nazanin" panose="00000400000000000000" pitchFamily="2" charset="-78"/>
              </a:rPr>
              <a:t>)</a:t>
            </a:r>
          </a:p>
          <a:p>
            <a:pPr algn="just" rtl="1">
              <a:buFont typeface="Courier New" panose="02070309020205020404" pitchFamily="49" charset="0"/>
              <a:buChar char="o"/>
            </a:pPr>
            <a:r>
              <a:rPr lang="fa-IR" sz="2800" dirty="0" smtClean="0">
                <a:cs typeface="2  Nazanin" panose="00000400000000000000" pitchFamily="2" charset="-78"/>
              </a:rPr>
              <a:t>نظریه های سازمان و مدیریت و نظریه تصمیم گیری</a:t>
            </a:r>
          </a:p>
          <a:p>
            <a:pPr marL="0" indent="0" algn="just" rtl="1">
              <a:buNone/>
            </a:pPr>
            <a:r>
              <a:rPr lang="fa-IR" sz="2800" dirty="0" smtClean="0">
                <a:cs typeface="2  Nazanin" panose="00000400000000000000" pitchFamily="2" charset="-78"/>
              </a:rPr>
              <a:t>    بهره گرفت .</a:t>
            </a:r>
            <a:endParaRPr lang="en-US" sz="28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327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1318"/>
          </a:xfrm>
        </p:spPr>
        <p:txBody>
          <a:bodyPr/>
          <a:lstStyle/>
          <a:p>
            <a:pPr algn="ctr" rtl="1"/>
            <a:r>
              <a:rPr lang="fa-IR" dirty="0" smtClean="0">
                <a:cs typeface="2  Titr" panose="00000700000000000000" pitchFamily="2" charset="-78"/>
              </a:rPr>
              <a:t>مدل نمایش پدیده 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8345"/>
            <a:ext cx="8596668" cy="4650443"/>
          </a:xfrm>
        </p:spPr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fa-IR" sz="2400" dirty="0">
                <a:cs typeface="2  Nazanin" panose="00000400000000000000" pitchFamily="2" charset="-78"/>
              </a:rPr>
              <a:t>این مدل سه</a:t>
            </a:r>
            <a:r>
              <a:rPr lang="fa-IR" sz="2400" dirty="0" smtClean="0">
                <a:cs typeface="Nazanin" panose="00000400000000000000" pitchFamily="2" charset="-78"/>
              </a:rPr>
              <a:t> </a:t>
            </a:r>
            <a:r>
              <a:rPr lang="fa-IR" sz="2400" dirty="0">
                <a:cs typeface="2  Nazanin" panose="00000400000000000000" pitchFamily="2" charset="-78"/>
              </a:rPr>
              <a:t>وجهی است و در سه بخش معرفی می گردد : 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400" dirty="0">
                <a:cs typeface="2  Nazanin" panose="00000400000000000000" pitchFamily="2" charset="-78"/>
              </a:rPr>
              <a:t>بخش اول ( جامعه): به تعاریف پاره عقلانیت </a:t>
            </a:r>
            <a:r>
              <a:rPr lang="fa-IR" sz="2400" dirty="0" smtClean="0">
                <a:cs typeface="Nazanin" panose="00000400000000000000" pitchFamily="2" charset="-78"/>
              </a:rPr>
              <a:t>ها ، رفتارهای فردی – </a:t>
            </a:r>
            <a:r>
              <a:rPr lang="fa-IR" sz="2400" dirty="0" smtClean="0">
                <a:cs typeface="2  Nazanin" panose="00000400000000000000" pitchFamily="2" charset="-78"/>
              </a:rPr>
              <a:t>جمعی و </a:t>
            </a:r>
            <a:r>
              <a:rPr lang="fa-IR" sz="2400" dirty="0">
                <a:cs typeface="2  Nazanin" panose="00000400000000000000" pitchFamily="2" charset="-78"/>
              </a:rPr>
              <a:t>مزیت </a:t>
            </a:r>
            <a:r>
              <a:rPr lang="fa-IR" sz="2400" dirty="0" smtClean="0">
                <a:cs typeface="Nazanin" panose="00000400000000000000" pitchFamily="2" charset="-78"/>
              </a:rPr>
              <a:t>فرهنگی 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400" dirty="0">
                <a:cs typeface="2  Nazanin" panose="00000400000000000000" pitchFamily="2" charset="-78"/>
              </a:rPr>
              <a:t>بخش دوم ( نظامات ): به تعاریف سیستم های اجرایی بنیادی ، ارزیابی کیفیت سیستم و مزیت شعور اجتماعی</a:t>
            </a:r>
          </a:p>
          <a:p>
            <a:pPr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400" dirty="0">
                <a:cs typeface="2  Nazanin" panose="00000400000000000000" pitchFamily="2" charset="-78"/>
              </a:rPr>
              <a:t>بخش سوم ( انسان ): به سبک های تصمیم گیری ، بازی های استراتژیک و مزیت مدیریت موثر در دوایر قدرت </a:t>
            </a:r>
          </a:p>
          <a:p>
            <a:pPr algn="r" rtl="1">
              <a:buFont typeface="Wingdings" panose="05000000000000000000" pitchFamily="2" charset="2"/>
              <a:buChar char="Ø"/>
            </a:pPr>
            <a:endParaRPr lang="en-US" sz="24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744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3138"/>
          </a:xfrm>
        </p:spPr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2  Titr" panose="00000700000000000000" pitchFamily="2" charset="-78"/>
              </a:rPr>
              <a:t>بخش اول :جامعه</a:t>
            </a: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888" y="1903011"/>
            <a:ext cx="7804598" cy="3880773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>
                <a:cs typeface="2  Nazanin" panose="00000400000000000000" pitchFamily="2" charset="-78"/>
              </a:rPr>
              <a:t>پاره </a:t>
            </a:r>
            <a:r>
              <a:rPr lang="fa-IR" sz="2400" dirty="0">
                <a:cs typeface="2  Nazanin" panose="00000400000000000000" pitchFamily="2" charset="-78"/>
              </a:rPr>
              <a:t>عقلانیت</a:t>
            </a:r>
            <a:r>
              <a:rPr lang="fa-IR" sz="2800" dirty="0">
                <a:cs typeface="2  Nazanin" panose="00000400000000000000" pitchFamily="2" charset="-78"/>
              </a:rPr>
              <a:t> چیست </a:t>
            </a:r>
            <a:r>
              <a:rPr lang="fa-IR" sz="2800" dirty="0" smtClean="0">
                <a:cs typeface="2  Nazanin" panose="00000400000000000000" pitchFamily="2" charset="-78"/>
              </a:rPr>
              <a:t>؟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800" dirty="0" smtClean="0">
                <a:cs typeface="2  Nazanin" panose="00000400000000000000" pitchFamily="2" charset="-78"/>
              </a:rPr>
              <a:t>رفتارهای فیزیکی هیجانی ، عاطفی- هیجانی و اجتماعی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dirty="0" smtClean="0">
                <a:cs typeface="2  Nazanin" panose="00000400000000000000" pitchFamily="2" charset="-78"/>
              </a:rPr>
              <a:t>تکامل یافته (</a:t>
            </a:r>
            <a:r>
              <a:rPr lang="en-US" sz="2400" dirty="0" smtClean="0">
                <a:cs typeface="2  Nazanin" panose="00000400000000000000" pitchFamily="2" charset="-78"/>
              </a:rPr>
              <a:t>Elaborate Socialement </a:t>
            </a:r>
            <a:r>
              <a:rPr lang="fa-IR" sz="2400" dirty="0" smtClean="0">
                <a:cs typeface="2  Nazanin" panose="00000400000000000000" pitchFamily="2" charset="-78"/>
              </a:rPr>
              <a:t> </a:t>
            </a:r>
            <a:r>
              <a:rPr lang="fa-IR" sz="2800" dirty="0" smtClean="0">
                <a:cs typeface="2  Nazanin" panose="00000400000000000000" pitchFamily="2" charset="-78"/>
              </a:rPr>
              <a:t>)</a:t>
            </a:r>
            <a:endParaRPr lang="en-US" sz="2800" dirty="0" smtClean="0">
              <a:cs typeface="2  Nazanin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400" dirty="0" smtClean="0">
                <a:cs typeface="2  Nazanin" panose="00000400000000000000" pitchFamily="2" charset="-78"/>
              </a:rPr>
              <a:t>مزیت </a:t>
            </a:r>
            <a:r>
              <a:rPr lang="fa-IR" sz="2400" dirty="0">
                <a:cs typeface="2  Nazanin" panose="00000400000000000000" pitchFamily="2" charset="-78"/>
              </a:rPr>
              <a:t>فرهنگی </a:t>
            </a:r>
            <a:r>
              <a:rPr lang="fa-IR" sz="2800" dirty="0" smtClean="0">
                <a:cs typeface="2  Nazanin" panose="00000400000000000000" pitchFamily="2" charset="-78"/>
              </a:rPr>
              <a:t>: هم افزایی پاره عقلانیت ها </a:t>
            </a:r>
            <a:endParaRPr lang="en-US" sz="28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962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</TotalTime>
  <Words>565</Words>
  <Application>Microsoft Office PowerPoint</Application>
  <PresentationFormat>Custom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مقدمه ای بر سیستم های اجنماعی پیچیده</vt:lpstr>
      <vt:lpstr>مقدمه  </vt:lpstr>
      <vt:lpstr>بیان مسأله  نا توانی پارادایم های معمول علوم انسانی و اجتماعی در تحلیل جامع این پدیده </vt:lpstr>
      <vt:lpstr>ویژگیهای پارادایم</vt:lpstr>
      <vt:lpstr>هستی شناختی پارادایم نوین  هستی شناسی ( ontology ) در انفورماتیک</vt:lpstr>
      <vt:lpstr>معرفت شناختی پارادایم نوین پدیده شناسی در جهان دیجیتال   </vt:lpstr>
      <vt:lpstr>نظریه ها و روش شناختی پارادایم نوین</vt:lpstr>
      <vt:lpstr>مدل نمایش پدیده </vt:lpstr>
      <vt:lpstr>بخش اول :جامعه</vt:lpstr>
      <vt:lpstr>بخش دوم : جامعه</vt:lpstr>
      <vt:lpstr>بخش سوم :( انسان ) </vt:lpstr>
      <vt:lpstr>یافته های پارادایم نوین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M.Fardroo</cp:lastModifiedBy>
  <cp:revision>55</cp:revision>
  <dcterms:created xsi:type="dcterms:W3CDTF">2021-06-23T06:54:57Z</dcterms:created>
  <dcterms:modified xsi:type="dcterms:W3CDTF">2021-07-13T08:06:03Z</dcterms:modified>
</cp:coreProperties>
</file>